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335" r:id="rId2"/>
    <p:sldId id="337" r:id="rId3"/>
    <p:sldId id="404" r:id="rId4"/>
    <p:sldId id="376" r:id="rId5"/>
    <p:sldId id="381" r:id="rId6"/>
    <p:sldId id="412" r:id="rId7"/>
    <p:sldId id="413" r:id="rId8"/>
    <p:sldId id="343" r:id="rId9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 亮" initials="l亮" lastIdx="1" clrIdx="0">
    <p:extLst>
      <p:ext uri="{19B8F6BF-5375-455C-9EA6-DF929625EA0E}">
        <p15:presenceInfo xmlns:p15="http://schemas.microsoft.com/office/powerpoint/2012/main" userId="e2feb98fb59fd87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CC9900"/>
    <a:srgbClr val="FF3300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1" autoAdjust="0"/>
    <p:restoredTop sz="94270" autoAdjust="0"/>
  </p:normalViewPr>
  <p:slideViewPr>
    <p:cSldViewPr snapToGrid="0">
      <p:cViewPr varScale="1">
        <p:scale>
          <a:sx n="107" d="100"/>
          <a:sy n="107" d="100"/>
        </p:scale>
        <p:origin x="9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48D2E-AF02-4DCE-B074-B92153B9F500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DA67F-B4CA-4472-A62D-C6C405E2262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FDA67F-B4CA-4472-A62D-C6C405E2262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0552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91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01606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610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3180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3792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DA67F-B4CA-4472-A62D-C6C405E2262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3755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3600" b="1" kern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70528"/>
            <a:ext cx="10515600" cy="482946"/>
          </a:xfrm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4000" b="1" kern="1200" dirty="0">
                <a:solidFill>
                  <a:srgbClr val="002060"/>
                </a:solidFill>
                <a:effectLst>
                  <a:glow rad="63500">
                    <a:schemeClr val="bg1"/>
                  </a:glow>
                  <a:reflection blurRad="6350" stA="55000" endA="300" endPos="35000" dir="5400000" sy="-100000" algn="bl" rotWithShape="0"/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Title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838200" y="1316974"/>
            <a:ext cx="10515600" cy="4859989"/>
          </a:xfrm>
        </p:spPr>
        <p:txBody>
          <a:bodyPr/>
          <a:lstStyle>
            <a:lvl1pPr marL="358775" indent="-4572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n"/>
              <a:defRPr lang="zh-CN" altLang="en-US" sz="2600" b="1" kern="100" spc="50" dirty="0" smtClean="0">
                <a:ln w="11430"/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>
              <a:defRPr lang="zh-CN" altLang="en-US" sz="2400" kern="12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2pPr>
            <a:lvl3pPr>
              <a:defRPr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12"/>
            <a:ext cx="12204000" cy="603327"/>
          </a:xfrm>
          <a:prstGeom prst="rect">
            <a:avLst/>
          </a:prstGeom>
        </p:spPr>
      </p:pic>
      <p:grpSp>
        <p:nvGrpSpPr>
          <p:cNvPr id="9" name="组合 8"/>
          <p:cNvGrpSpPr/>
          <p:nvPr userDrawn="1"/>
        </p:nvGrpSpPr>
        <p:grpSpPr>
          <a:xfrm>
            <a:off x="0" y="0"/>
            <a:ext cx="12204000" cy="603327"/>
            <a:chOff x="0" y="0"/>
            <a:chExt cx="12204000" cy="603327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0" y="0"/>
              <a:ext cx="12204000" cy="603327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604" y="126322"/>
              <a:ext cx="1887310" cy="465182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781632" y="0"/>
              <a:ext cx="340517" cy="504825"/>
            </a:xfrm>
            <a:prstGeom prst="rect">
              <a:avLst/>
            </a:prstGeom>
          </p:spPr>
        </p:pic>
      </p:grpSp>
      <p:sp>
        <p:nvSpPr>
          <p:cNvPr id="20" name="矩形 19"/>
          <p:cNvSpPr/>
          <p:nvPr userDrawn="1"/>
        </p:nvSpPr>
        <p:spPr>
          <a:xfrm>
            <a:off x="10506075" y="204470"/>
            <a:ext cx="1685925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bg1">
                    <a:lumMod val="8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Advanced Technique of Artificial  Intelligence</a:t>
            </a:r>
            <a:endParaRPr lang="zh-CN" altLang="en-US" sz="1000" dirty="0">
              <a:solidFill>
                <a:schemeClr val="bg1">
                  <a:lumMod val="8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矩形 20"/>
          <p:cNvSpPr/>
          <p:nvPr userDrawn="1"/>
        </p:nvSpPr>
        <p:spPr>
          <a:xfrm>
            <a:off x="10874507" y="-78"/>
            <a:ext cx="1247643" cy="306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Gill Sans Ultra Bold" panose="020B0A02020104020203" pitchFamily="34" charset="0"/>
                <a:sym typeface="+mn-ea"/>
              </a:rPr>
              <a:t>ATAI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556895" y="71755"/>
            <a:ext cx="189611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bg1">
                    <a:lumMod val="8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Chongqing University of Technology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705457"/>
            <a:ext cx="10515600" cy="512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293841"/>
            <a:ext cx="10515600" cy="5121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8775" lvl="0" indent="-4572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n"/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4325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BC03B-13BB-476B-B07A-5829C61798CD}" type="datetimeFigureOut">
              <a:rPr lang="zh-CN" altLang="en-US" smtClean="0"/>
              <a:t>2024/6/4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4325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4325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5" name="组合 14"/>
          <p:cNvGrpSpPr/>
          <p:nvPr userDrawn="1"/>
        </p:nvGrpSpPr>
        <p:grpSpPr>
          <a:xfrm>
            <a:off x="0" y="0"/>
            <a:ext cx="12204000" cy="603327"/>
            <a:chOff x="0" y="0"/>
            <a:chExt cx="12204000" cy="603327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1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0" y="0"/>
              <a:ext cx="12204000" cy="603327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565604" y="126322"/>
              <a:ext cx="1887310" cy="465182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1756232" y="0"/>
              <a:ext cx="374807" cy="504825"/>
            </a:xfrm>
            <a:prstGeom prst="rect">
              <a:avLst/>
            </a:prstGeom>
          </p:spPr>
        </p:pic>
      </p:grpSp>
      <p:sp>
        <p:nvSpPr>
          <p:cNvPr id="7" name="矩形 6"/>
          <p:cNvSpPr/>
          <p:nvPr userDrawn="1"/>
        </p:nvSpPr>
        <p:spPr>
          <a:xfrm>
            <a:off x="10874507" y="-78"/>
            <a:ext cx="1247643" cy="306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Gill Sans Ultra Bold" panose="020B0A02020104020203" pitchFamily="34" charset="0"/>
                <a:sym typeface="+mn-ea"/>
              </a:rPr>
              <a:t>ATAI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556895" y="71755"/>
            <a:ext cx="189611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bg1">
                    <a:lumMod val="8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Chongqing University of Technology</a:t>
            </a:r>
          </a:p>
        </p:txBody>
      </p:sp>
      <p:sp>
        <p:nvSpPr>
          <p:cNvPr id="8" name="矩形 7"/>
          <p:cNvSpPr/>
          <p:nvPr userDrawn="1"/>
        </p:nvSpPr>
        <p:spPr>
          <a:xfrm>
            <a:off x="10506075" y="204470"/>
            <a:ext cx="1685925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bg1">
                    <a:lumMod val="8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Advanced Technique of Artificial  Intelligence</a:t>
            </a:r>
            <a:endParaRPr lang="zh-CN" altLang="en-US" sz="1000" dirty="0">
              <a:solidFill>
                <a:schemeClr val="bg1">
                  <a:lumMod val="8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zh-CN" altLang="en-US" sz="2900" b="1" kern="1200" dirty="0">
          <a:solidFill>
            <a:srgbClr val="002060"/>
          </a:solidFill>
          <a:effectLst>
            <a:glow rad="63500">
              <a:schemeClr val="bg1"/>
            </a:glow>
            <a:reflection blurRad="6350" stA="55000" endA="300" endPos="35000" dir="5400000" sy="-100000" algn="bl" rotWithShape="0"/>
          </a:effectLst>
          <a:latin typeface="Times New Roman" panose="02020603050405020304" pitchFamily="18" charset="0"/>
          <a:ea typeface="华康俪金黑W8(P)" panose="020B0800000000000000" pitchFamily="34" charset="-122"/>
          <a:cs typeface="Times New Roman" panose="02020603050405020304" pitchFamily="18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SzPct val="75000"/>
        <a:buFont typeface="Wingdings" panose="05000000000000000000" charset="0"/>
        <a:buNone/>
        <a:defRPr lang="zh-CN" altLang="en-US" sz="2600" b="1" kern="100" spc="50" dirty="0" smtClean="0">
          <a:ln w="11430"/>
          <a:solidFill>
            <a:schemeClr val="tx1"/>
          </a:solidFill>
          <a:effectLst/>
          <a:latin typeface="宋体" panose="02010600030101010101" pitchFamily="2" charset="-122"/>
          <a:ea typeface="宋体" panose="02010600030101010101" pitchFamily="2" charset="-122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Wingdings" panose="05000000000000000000" charset="0"/>
        <a:buChar char="l"/>
        <a:defRPr sz="24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Wingdings" panose="05000000000000000000" charset="0"/>
        <a:buChar char="l"/>
        <a:defRPr sz="22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charset="0"/>
        <a:buChar char="l"/>
        <a:defRPr sz="20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charset="0"/>
        <a:buChar char="l"/>
        <a:defRPr sz="20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300" y="5894738"/>
            <a:ext cx="828000" cy="828000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909300" y="946763"/>
            <a:ext cx="10255870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3200" b="1" dirty="0"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Deep Evolutional Instant Interest Network for CTR Prediction in Trigger-Induced Recommendation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817485" y="6156325"/>
            <a:ext cx="312928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00206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Reported by liang li</a:t>
            </a: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5086" y="5894738"/>
            <a:ext cx="1436914" cy="963262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985536" y="5314268"/>
            <a:ext cx="10255870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WSDM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E625F312-816D-9D78-08A5-0AFAA88094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666" y="2159830"/>
            <a:ext cx="10666667" cy="277142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z="4000" dirty="0">
                <a:latin typeface="Times New Roman" panose="02020603050405020304" pitchFamily="18" charset="0"/>
              </a:rPr>
              <a:t>Motivation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890C8CE-522D-4740-87AE-FA5055EF383B}"/>
              </a:ext>
            </a:extLst>
          </p:cNvPr>
          <p:cNvSpPr txBox="1"/>
          <p:nvPr/>
        </p:nvSpPr>
        <p:spPr>
          <a:xfrm>
            <a:off x="653472" y="2466791"/>
            <a:ext cx="4979894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Details</a:t>
            </a:r>
            <a:r>
              <a:rPr lang="zh-CN" altLang="en-US" sz="20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endParaRPr lang="en-US" altLang="zh-CN" sz="20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Nevertheless, the temporal information of behaviors, the dynamic change of user instant interest when the user scrolls down and the interactions between the trigger and target items haven’t been considered.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2C6BD977-0063-C31B-0FDE-6670155AF5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5519" y="1801091"/>
            <a:ext cx="5801655" cy="447675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z="4000" dirty="0">
                <a:latin typeface="Times New Roman" panose="02020603050405020304" pitchFamily="18" charset="0"/>
              </a:rPr>
              <a:t>Problem Statement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1190428-0029-D673-A33C-D9631CA8FD98}"/>
              </a:ext>
            </a:extLst>
          </p:cNvPr>
          <p:cNvSpPr txBox="1"/>
          <p:nvPr/>
        </p:nvSpPr>
        <p:spPr>
          <a:xfrm>
            <a:off x="1238250" y="1663910"/>
            <a:ext cx="2228850" cy="482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1EB413F5-3CBC-7F34-853F-F5D4D0918A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5831"/>
            <a:ext cx="10192871" cy="5432169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3A127CC7-D6D2-9798-A58F-57F576C619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98637" y="2414907"/>
            <a:ext cx="2590588" cy="261236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14920097-D1AC-1FD6-51FE-16C2B431DB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16567" y="2787333"/>
            <a:ext cx="2590588" cy="252379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AE4FB6FF-12D0-223F-0B66-13956F35BA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52427" y="3167333"/>
            <a:ext cx="1819303" cy="27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014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>
            <a:extLst>
              <a:ext uri="{FF2B5EF4-FFF2-40B4-BE49-F238E27FC236}">
                <a16:creationId xmlns:a16="http://schemas.microsoft.com/office/drawing/2014/main" id="{41190428-0029-D673-A33C-D9631CA8FD98}"/>
              </a:ext>
            </a:extLst>
          </p:cNvPr>
          <p:cNvSpPr txBox="1"/>
          <p:nvPr/>
        </p:nvSpPr>
        <p:spPr>
          <a:xfrm>
            <a:off x="1238250" y="1663910"/>
            <a:ext cx="2228850" cy="482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5" name="标题 13">
            <a:extLst>
              <a:ext uri="{FF2B5EF4-FFF2-40B4-BE49-F238E27FC236}">
                <a16:creationId xmlns:a16="http://schemas.microsoft.com/office/drawing/2014/main" id="{CD7226A7-F228-B5D7-3673-357D48356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0528"/>
            <a:ext cx="10515600" cy="482946"/>
          </a:xfrm>
        </p:spPr>
        <p:txBody>
          <a:bodyPr/>
          <a:lstStyle/>
          <a:p>
            <a:r>
              <a:rPr lang="en-US" altLang="zh-CN" dirty="0">
                <a:ea typeface="楷体" panose="02010609060101010101" pitchFamily="49" charset="-122"/>
                <a:sym typeface="+mn-ea"/>
              </a:rPr>
              <a:t>Method</a:t>
            </a:r>
            <a:endParaRPr kumimoji="1" lang="en-US" altLang="zh-CN" sz="4000" dirty="0">
              <a:latin typeface="Times New Roman" panose="020206030504050203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2C55AE8-5F54-AF7D-DF21-E2ADBD2C27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989" y="1870963"/>
            <a:ext cx="7579659" cy="4039489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070A79DA-5B82-6990-65EC-C7FB17CF64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6973" y="1722348"/>
            <a:ext cx="4667250" cy="323696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7BC1098A-D04C-84F0-D083-0F5204A7EA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9086" y="2783351"/>
            <a:ext cx="4878636" cy="322851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58D69036-C54B-ECCF-1495-F469979343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96973" y="3283061"/>
            <a:ext cx="4227895" cy="931102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1CE23A66-3D1B-2038-D4AB-BC8775F250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98560" y="4378595"/>
            <a:ext cx="4480044" cy="673921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7551D5AD-1B28-636A-9F39-1B32380860A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07525" y="5159788"/>
            <a:ext cx="4227896" cy="355143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DB72AE37-E630-A516-14FD-13F478B4780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19339" y="5806012"/>
            <a:ext cx="4389047" cy="382025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7B2E7514-A470-B073-069A-F680682D104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25455" y="2341178"/>
            <a:ext cx="1121542" cy="256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829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楷体" panose="02010609060101010101" pitchFamily="49" charset="-122"/>
                <a:sym typeface="+mn-ea"/>
              </a:rPr>
              <a:t>Experiments</a:t>
            </a:r>
            <a:endParaRPr kumimoji="1" lang="en-US" altLang="zh-CN" sz="4000" dirty="0">
              <a:latin typeface="Times New Roman" panose="02020603050405020304" pitchFamily="18" charset="0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0676C8C1-9E47-E117-A81E-F32795AB8A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619" y="2419476"/>
            <a:ext cx="6504762" cy="20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886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楷体" panose="02010609060101010101" pitchFamily="49" charset="-122"/>
                <a:sym typeface="+mn-ea"/>
              </a:rPr>
              <a:t>Experiments</a:t>
            </a:r>
            <a:endParaRPr kumimoji="1" lang="en-US" altLang="zh-CN" sz="4000" dirty="0">
              <a:latin typeface="Times New Roman" panose="02020603050405020304" pitchFamily="18" charset="0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23E817F3-EC32-76D7-7225-73A69B7D6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70880"/>
            <a:ext cx="12192000" cy="4935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127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楷体" panose="02010609060101010101" pitchFamily="49" charset="-122"/>
                <a:sym typeface="+mn-ea"/>
              </a:rPr>
              <a:t>Experiments</a:t>
            </a:r>
            <a:endParaRPr kumimoji="1" lang="en-US" altLang="zh-CN" sz="4000" dirty="0">
              <a:latin typeface="Times New Roman" panose="02020603050405020304" pitchFamily="18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F169FE22-1090-EBC0-E6AF-1AA2FDB9C2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660" y="2060750"/>
            <a:ext cx="5586810" cy="3867792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9049A0BD-AF1B-1DD9-8189-5E1831C25C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0215" y="2060750"/>
            <a:ext cx="6011125" cy="376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046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marL="0" indent="0" algn="ctr">
              <a:buNone/>
            </a:pPr>
            <a:endParaRPr lang="en-US" altLang="zh-CN"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zh-CN" dirty="0"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zh-CN" sz="8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Thanks</a:t>
            </a:r>
            <a:endParaRPr lang="zh-CN" altLang="en-US" sz="8000" b="0" dirty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537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7146a6f6-881e-49d8-894d-5059c59493c4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14010</TotalTime>
  <Words>62</Words>
  <Application>Microsoft Office PowerPoint</Application>
  <PresentationFormat>宽屏</PresentationFormat>
  <Paragraphs>20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等线</vt:lpstr>
      <vt:lpstr>楷体</vt:lpstr>
      <vt:lpstr>宋体</vt:lpstr>
      <vt:lpstr>微软雅黑</vt:lpstr>
      <vt:lpstr>Arial</vt:lpstr>
      <vt:lpstr>Gill Sans Ultra Bold</vt:lpstr>
      <vt:lpstr>Times New Roman</vt:lpstr>
      <vt:lpstr>Wingdings</vt:lpstr>
      <vt:lpstr>Office 主题​​</vt:lpstr>
      <vt:lpstr>PowerPoint 演示文稿</vt:lpstr>
      <vt:lpstr>Motivation</vt:lpstr>
      <vt:lpstr>Problem Statement</vt:lpstr>
      <vt:lpstr>Method</vt:lpstr>
      <vt:lpstr>Experiments</vt:lpstr>
      <vt:lpstr>Experiments</vt:lpstr>
      <vt:lpstr>Experiments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Xiaofei Zhu</dc:creator>
  <cp:lastModifiedBy>liang li</cp:lastModifiedBy>
  <cp:revision>2264</cp:revision>
  <dcterms:created xsi:type="dcterms:W3CDTF">2017-04-22T07:59:00Z</dcterms:created>
  <dcterms:modified xsi:type="dcterms:W3CDTF">2024-06-04T13:21:49Z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2052-11.1.0.9929</vt:lpwstr>
  </property>
</Properties>
</file>